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457" r:id="rId3"/>
    <p:sldId id="495" r:id="rId4"/>
    <p:sldId id="497" r:id="rId5"/>
    <p:sldId id="503" r:id="rId6"/>
    <p:sldId id="498" r:id="rId7"/>
    <p:sldId id="499" r:id="rId8"/>
    <p:sldId id="500" r:id="rId9"/>
    <p:sldId id="505" r:id="rId10"/>
    <p:sldId id="49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3827">
          <p15:clr>
            <a:srgbClr val="A4A3A4"/>
          </p15:clr>
        </p15:guide>
        <p15:guide id="3" pos="162">
          <p15:clr>
            <a:srgbClr val="A4A3A4"/>
          </p15:clr>
        </p15:guide>
        <p15:guide id="4" pos="7485">
          <p15:clr>
            <a:srgbClr val="A4A3A4"/>
          </p15:clr>
        </p15:guide>
        <p15:guide id="5" pos="3885">
          <p15:clr>
            <a:srgbClr val="A4A3A4"/>
          </p15:clr>
        </p15:guide>
        <p15:guide id="6" pos="368">
          <p15:clr>
            <a:srgbClr val="A4A3A4"/>
          </p15:clr>
        </p15:guide>
        <p15:guide id="7" pos="40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472C4"/>
    <a:srgbClr val="FFF8E5"/>
    <a:srgbClr val="FFFAEB"/>
    <a:srgbClr val="F8F8F8"/>
    <a:srgbClr val="85BD5F"/>
    <a:srgbClr val="99CC00"/>
    <a:srgbClr val="080808"/>
    <a:srgbClr val="FAFAF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06" autoAdjust="0"/>
    <p:restoredTop sz="94660"/>
  </p:normalViewPr>
  <p:slideViewPr>
    <p:cSldViewPr snapToGrid="0" showGuides="1">
      <p:cViewPr>
        <p:scale>
          <a:sx n="116" d="100"/>
          <a:sy n="116" d="100"/>
        </p:scale>
        <p:origin x="1096" y="208"/>
      </p:cViewPr>
      <p:guideLst>
        <p:guide orient="horz" pos="2114"/>
        <p:guide pos="3827"/>
        <p:guide pos="162"/>
        <p:guide pos="7485"/>
        <p:guide pos="3885"/>
        <p:guide pos="368"/>
        <p:guide pos="40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6ACE7-2ECA-44A5-9D44-3EB14E5B1B3C}" type="datetimeFigureOut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4D40D-A6B5-40F2-8191-2DBB1AE778E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B909-2344-444D-8EBD-E1DE5BC61ACA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D8AA-3C8E-47F2-A00A-A21ADFE1A73E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6ED4F-CFC4-4786-8E3A-7E0450715D7A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2C975-36D1-4FBF-A61B-345072B2C767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DFC5-6754-40D4-A185-1E5B6CC67B31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22ABE-853C-4118-AF12-D71B568AC235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D253-3578-4C14-87D3-F6169B966693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D420-5AF9-4E9E-ADAF-92B7A927F816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D2F60-0D13-402C-860B-68F4252C0D54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936C-11F8-448E-8998-AA2158A98C6F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7941D-EC8F-4348-9DFC-0E816849D3C1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B5CC-D3F1-4E54-98E1-27B7128E501F}" type="datetime1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7697-4163-451B-8804-30217B3157F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5543" y="1783337"/>
            <a:ext cx="71410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accent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SupCon</a:t>
            </a:r>
            <a:r>
              <a:rPr lang="en-US" sz="2800" dirty="0">
                <a:solidFill>
                  <a:schemeClr val="accent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-MPL-DP: Supervised Contrastive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Learning with Meta Pseudo Labels for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Deepfake Image Detection</a:t>
            </a:r>
            <a:endParaRPr lang="en-KR" sz="2800" dirty="0">
              <a:solidFill>
                <a:schemeClr val="accent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7132319" y="1"/>
            <a:ext cx="5059681" cy="6857999"/>
          </a:xfrm>
          <a:prstGeom prst="parallelogram">
            <a:avLst/>
          </a:prstGeom>
          <a:solidFill>
            <a:schemeClr val="bg1">
              <a:lumMod val="8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88200" y="1920612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Artificial Intelligence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461" y="2610912"/>
            <a:ext cx="250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Creating the Future</a:t>
            </a:r>
            <a:endParaRPr lang="ko-KR" altLang="en-US" sz="2000" dirty="0">
              <a:solidFill>
                <a:schemeClr val="bg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8710" y="5954549"/>
            <a:ext cx="287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School of </a:t>
            </a:r>
            <a:r>
              <a:rPr lang="en-KR" sz="1400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</a:t>
            </a:r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omputer </a:t>
            </a:r>
            <a:r>
              <a:rPr lang="en-KR" sz="1400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S</a:t>
            </a:r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cience and </a:t>
            </a:r>
            <a:r>
              <a:rPr lang="en-KR" sz="1400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E</a:t>
            </a:r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ngineering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8710" y="5550227"/>
            <a:ext cx="3439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Busan National University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7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Conclusion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KoPub돋움체 Bold" panose="02020603020101020101" pitchFamily="18" charset="-127"/>
              <a:cs typeface="Arial" panose="02080604020202020204" pitchFamily="34" charset="0"/>
            </a:endParaRP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452120" y="1353185"/>
            <a:ext cx="11245850" cy="227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Conclusion &amp; Future work</a:t>
            </a:r>
          </a:p>
          <a:p>
            <a:pPr algn="l"/>
            <a:endParaRPr lang="en-US" altLang="ko-KR" b="1" dirty="0">
              <a:ln>
                <a:solidFill>
                  <a:srgbClr val="000000">
                    <a:alpha val="0"/>
                  </a:srgbClr>
                </a:solidFill>
              </a:ln>
              <a:latin typeface="DejaVu Math TeX Gyre" panose="02000503000000000000" charset="0"/>
              <a:ea typeface="KoPub돋움체 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다양한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 생성 모델의 발전으로 알려지지 않은 도메인의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딥페이크를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 검출하는 일반화된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 탐지 모델이 중요해짐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DejaVu Math TeX Gyre" panose="02000503000000000000" charset="0"/>
              <a:ea typeface="KoPub돋움체 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SupCon</a:t>
            </a:r>
            <a:r>
              <a:rPr 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-MPL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은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과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Supervised </a:t>
            </a:r>
            <a:r>
              <a:rPr 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Contrastive Learning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을 사용하여 모든 도메인에서 다른 모델보다 우수한 성능을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보임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DejaVu Math TeX Gyre" panose="02000503000000000000" charset="0"/>
              <a:ea typeface="KoPub돋움체 Medium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Future works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는 차세대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딥페이크의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 검출 성능을 향상과 </a:t>
            </a:r>
            <a:r>
              <a:rPr 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SupCon</a:t>
            </a:r>
            <a:r>
              <a:rPr 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-MPL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의 훈련 비용을 줄이는 부분에 중점을 둘 계획임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DejaVu Math TeX Gyre" panose="02000503000000000000" charset="0"/>
                <a:ea typeface="KoPub돋움체 Medium" panose="02020603020101020101" pitchFamily="18" charset="-127"/>
              </a:rPr>
              <a:t>.</a:t>
            </a:r>
            <a:r>
              <a:rPr lang="en-US" altLang="ko-KR" sz="1400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14"/>
          <p:cNvCxnSpPr/>
          <p:nvPr/>
        </p:nvCxnSpPr>
        <p:spPr>
          <a:xfrm>
            <a:off x="3105100" y="3429000"/>
            <a:ext cx="6087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14"/>
          <p:cNvSpPr txBox="1"/>
          <p:nvPr/>
        </p:nvSpPr>
        <p:spPr>
          <a:xfrm>
            <a:off x="3395000" y="2649001"/>
            <a:ext cx="54020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2600"/>
            </a:pPr>
            <a:r>
              <a:rPr lang="en-US" altLang="ko" sz="3467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and Answers</a:t>
            </a:r>
            <a:endParaRPr sz="3467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4198600" y="3429000"/>
            <a:ext cx="3794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altLang="ko" sz="1867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867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1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Research Purpose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KoPub돋움체 Bold" panose="02020603020101020101" pitchFamily="18" charset="-127"/>
              <a:cs typeface="Arial" panose="02080604020202020204" pitchFamily="34" charset="0"/>
            </a:endParaRP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35" y="1021500"/>
            <a:ext cx="5581650" cy="37137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기존의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모델은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Known Domain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검출에 초점을 두고 있음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하지만 기존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방법은 새로운 생성 모델의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(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Unknown Domain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검출에 어려움이 있음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또한 한정된 데이터만이 존재하기에 학습에 어려움이 있음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데이터는 많지 않고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라벨링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된 데이터보다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라벨링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되지 않은 데이터가 더욱 많이 존재함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: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MPL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다양한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생성 모델이 개발됨에 따라 일반화된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모델을 학습하는 것이 필요함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: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Contrastive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A1A077-AE9C-6ED9-009F-D15E485FE669}"/>
              </a:ext>
            </a:extLst>
          </p:cNvPr>
          <p:cNvGrpSpPr/>
          <p:nvPr/>
        </p:nvGrpSpPr>
        <p:grpSpPr>
          <a:xfrm>
            <a:off x="6790148" y="1021500"/>
            <a:ext cx="4138585" cy="3724911"/>
            <a:chOff x="4931911" y="1088425"/>
            <a:chExt cx="3917818" cy="3526211"/>
          </a:xfrm>
        </p:grpSpPr>
        <p:pic>
          <p:nvPicPr>
            <p:cNvPr id="8" name="Google Shape;68;p2">
              <a:extLst>
                <a:ext uri="{FF2B5EF4-FFF2-40B4-BE49-F238E27FC236}">
                  <a16:creationId xmlns:a16="http://schemas.microsoft.com/office/drawing/2014/main" id="{5AF121D5-955B-5EE1-7C80-2A686C4A33A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51517"/>
            <a:stretch/>
          </p:blipFill>
          <p:spPr>
            <a:xfrm>
              <a:off x="7059957" y="2870425"/>
              <a:ext cx="1789772" cy="174421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455366-A63F-76A7-DF77-9FE8EBEBFE1E}"/>
                </a:ext>
              </a:extLst>
            </p:cNvPr>
            <p:cNvGrpSpPr/>
            <p:nvPr/>
          </p:nvGrpSpPr>
          <p:grpSpPr>
            <a:xfrm>
              <a:off x="4931911" y="1088425"/>
              <a:ext cx="3917818" cy="3526211"/>
              <a:chOff x="4931911" y="1088425"/>
              <a:chExt cx="3917818" cy="3526211"/>
            </a:xfrm>
          </p:grpSpPr>
          <p:pic>
            <p:nvPicPr>
              <p:cNvPr id="10" name="Google Shape;67;p2">
                <a:extLst>
                  <a:ext uri="{FF2B5EF4-FFF2-40B4-BE49-F238E27FC236}">
                    <a16:creationId xmlns:a16="http://schemas.microsoft.com/office/drawing/2014/main" id="{5D7D4832-18F3-97E7-512F-A356929716D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50566"/>
              <a:stretch/>
            </p:blipFill>
            <p:spPr>
              <a:xfrm>
                <a:off x="7059957" y="1088425"/>
                <a:ext cx="1789772" cy="176602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2" name="Picture 2" descr="볼로디미르 젤린스키 우크라이나 대통령이 러시아의 딥페이크 영상 유포에 대해 자신의 인스타그램에서 언급하고 있는 모습(출처: 시큐리티 어페어즈)">
                <a:extLst>
                  <a:ext uri="{FF2B5EF4-FFF2-40B4-BE49-F238E27FC236}">
                    <a16:creationId xmlns:a16="http://schemas.microsoft.com/office/drawing/2014/main" id="{5E1280A7-36E4-EEB8-ACEB-04F38DC7A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1911" y="1088425"/>
                <a:ext cx="2128046" cy="352621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ko-KR" sz="2800" dirty="0">
                  <a:solidFill>
                    <a:prstClr val="white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Definition of Domains</a:t>
            </a: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35" y="1021500"/>
            <a:ext cx="5581650" cy="3463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딥페이크는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크게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Known Domain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과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Unknown</a:t>
            </a:r>
            <a:r>
              <a:rPr lang="ko-KR" altLang="en-US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Domain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으로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구분할 수 있음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Known Domain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: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모델 학습에 참여한 데이터와 연관된 생성 모델에서 생성한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이미지의 집합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Unknown Domain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: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모델 학습에 참여한 데이터와 연관되지 않은 생성 모델에서 생성한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이미지의 집합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생성 기술이 발달하고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다양한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생성 모델이 개발됨에 따라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Unknown Domain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또한 중요한 문제로 대두됨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133D9-AD18-2B35-2C22-CCFCC485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28" y="1021500"/>
            <a:ext cx="5355771" cy="30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3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Me</a:t>
            </a: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ta Pseudo Labels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KoPub돋움체 Bold" panose="02020603020101020101" pitchFamily="18" charset="-127"/>
              <a:cs typeface="Arial" panose="02080604020202020204" pitchFamily="34" charset="0"/>
            </a:endParaRP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35" y="1021500"/>
            <a:ext cx="5174708" cy="2407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Meta Pseudo Labels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는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ImageNet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데이터 평가에서 처음으로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Top-1 ACC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90%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달성한 학습기법임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Teacher model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과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student model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로 구성되며 각 모델이 서로에게 영향을 주며 학습함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하지만 모델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2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개가 동시에 학습하기에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resource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가 많이 필요하다는 단점이 있음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</p:txBody>
      </p:sp>
      <p:pic>
        <p:nvPicPr>
          <p:cNvPr id="5" name="Picture 4" descr="A diagram of a person's performance on labeled data&#10;&#10;Description automatically generated">
            <a:extLst>
              <a:ext uri="{FF2B5EF4-FFF2-40B4-BE49-F238E27FC236}">
                <a16:creationId xmlns:a16="http://schemas.microsoft.com/office/drawing/2014/main" id="{E24FFEE8-8081-7D7E-EABF-1DA0C173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36" y="1036272"/>
            <a:ext cx="4977387" cy="186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36AB9-0B5D-1B98-DE11-50A130F2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6" y="3321495"/>
            <a:ext cx="9557657" cy="3034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6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3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Me</a:t>
            </a: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ta Pseudo Labels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srgbClr val="00000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rial" panose="02080604020202020204" pitchFamily="34" charset="0"/>
              <a:ea typeface="KoPub돋움체 Bold" panose="02020603020101020101" pitchFamily="18" charset="-127"/>
              <a:cs typeface="Arial" panose="02080604020202020204" pitchFamily="34" charset="0"/>
            </a:endParaRP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34" y="1021500"/>
            <a:ext cx="10987679" cy="1799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Meta Pseudo Labels (MPL)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teache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unlabeled images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사용해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pseudo labels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구성하여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student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에게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inference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student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는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pseudo label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을 사용해 학습하며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teacher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unlabeled image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통한 </a:t>
            </a:r>
            <a:r>
              <a:rPr lang="en-US" altLang="ko-KR" sz="1400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mpl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loss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와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student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feedback factor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labeled image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이용한 </a:t>
            </a:r>
            <a:r>
              <a:rPr lang="en-US" altLang="ko-KR" sz="1400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uda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/labeled loss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통해 학습함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Evaluation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finetuning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을 거친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student model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만을 사용해 진행함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</p:txBody>
      </p:sp>
      <p:pic>
        <p:nvPicPr>
          <p:cNvPr id="6" name="Picture 5" descr="A diagram of a teacher model&#10;&#10;Description automatically generated">
            <a:extLst>
              <a:ext uri="{FF2B5EF4-FFF2-40B4-BE49-F238E27FC236}">
                <a16:creationId xmlns:a16="http://schemas.microsoft.com/office/drawing/2014/main" id="{35719CD9-6CE2-E51E-9A7B-6C0D9F7FC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245" y="2753207"/>
            <a:ext cx="6948709" cy="356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person's performance on labeled data&#10;&#10;Description automatically generated">
            <a:extLst>
              <a:ext uri="{FF2B5EF4-FFF2-40B4-BE49-F238E27FC236}">
                <a16:creationId xmlns:a16="http://schemas.microsoft.com/office/drawing/2014/main" id="{6AAFCAE6-63DC-B182-CC16-1A5AC7289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6" y="3991750"/>
            <a:ext cx="4791150" cy="1799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67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4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Superviesed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 Contrastive Learning</a:t>
            </a: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835" y="1021499"/>
            <a:ext cx="11052994" cy="15366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Contrastive Learning (CL)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self-supervised learning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한 예시로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feature space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에서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positive pair 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이미지들의 거리는 가깝게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negative pair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이미지 간의 거리는 멀게 학습할 수 있도록 하는 기법임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Supervised Contrastive Learning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 기존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에서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label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값을 포함해 학습하여 기존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보다 더욱 높은 성능의 모델이 학습되도록 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</p:txBody>
      </p:sp>
      <p:cxnSp>
        <p:nvCxnSpPr>
          <p:cNvPr id="6" name="Google Shape;74;p3">
            <a:extLst>
              <a:ext uri="{FF2B5EF4-FFF2-40B4-BE49-F238E27FC236}">
                <a16:creationId xmlns:a16="http://schemas.microsoft.com/office/drawing/2014/main" id="{C27D5774-264A-7B9D-0B3E-FDC28660CE6F}"/>
              </a:ext>
            </a:extLst>
          </p:cNvPr>
          <p:cNvCxnSpPr/>
          <p:nvPr/>
        </p:nvCxnSpPr>
        <p:spPr>
          <a:xfrm>
            <a:off x="387900" y="1017725"/>
            <a:ext cx="45356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B9AF2304-0AA6-876B-09AF-2B7D37E4C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64" y="2617665"/>
            <a:ext cx="5051400" cy="23469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E370B00-5124-D636-49CA-886796CC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11" y="2620122"/>
            <a:ext cx="4613025" cy="23469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CECCB60-8E20-6722-D574-060331D12B0D}"/>
              </a:ext>
            </a:extLst>
          </p:cNvPr>
          <p:cNvSpPr txBox="1"/>
          <p:nvPr/>
        </p:nvSpPr>
        <p:spPr>
          <a:xfrm>
            <a:off x="9209314" y="3744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21A21F-19DE-2576-2C72-1A2A3E6650F1}"/>
              </a:ext>
            </a:extLst>
          </p:cNvPr>
          <p:cNvGrpSpPr/>
          <p:nvPr/>
        </p:nvGrpSpPr>
        <p:grpSpPr>
          <a:xfrm>
            <a:off x="2191804" y="5166458"/>
            <a:ext cx="7665520" cy="1340086"/>
            <a:chOff x="929621" y="2304161"/>
            <a:chExt cx="8021509" cy="1402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ADF0F6-E8F9-80B1-B9EF-659F09AC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164" y="2304161"/>
              <a:ext cx="7772400" cy="89058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1F2FD3E-6739-96AA-EB9A-975A8DD6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9430" y="3261981"/>
              <a:ext cx="2171700" cy="444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955739-5CC5-3612-45E7-6DBAC065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621" y="3306431"/>
              <a:ext cx="5842000" cy="3556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EB63A9C-0D28-D31A-A46D-818D7E95A2B6}"/>
              </a:ext>
            </a:extLst>
          </p:cNvPr>
          <p:cNvSpPr txBox="1"/>
          <p:nvPr/>
        </p:nvSpPr>
        <p:spPr>
          <a:xfrm>
            <a:off x="1153886" y="571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3029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5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SupCon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-MPL</a:t>
            </a: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pic>
        <p:nvPicPr>
          <p:cNvPr id="7" name="Picture 6" descr="A diagram of a student encoder&#10;&#10;Description automatically generated">
            <a:extLst>
              <a:ext uri="{FF2B5EF4-FFF2-40B4-BE49-F238E27FC236}">
                <a16:creationId xmlns:a16="http://schemas.microsoft.com/office/drawing/2014/main" id="{A3D10853-85D9-E4D9-089C-8B652BEE1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51" y="2338305"/>
            <a:ext cx="8756098" cy="43121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9B973-0BC9-5F3B-5A41-EDAC7D19C09D}"/>
              </a:ext>
            </a:extLst>
          </p:cNvPr>
          <p:cNvSpPr txBox="1"/>
          <p:nvPr/>
        </p:nvSpPr>
        <p:spPr>
          <a:xfrm>
            <a:off x="591778" y="790776"/>
            <a:ext cx="10965908" cy="15475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SupCon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-MPL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은 </a:t>
            </a:r>
            <a:r>
              <a:rPr lang="en-US" altLang="ko-KR" sz="1400" b="1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Superviesd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Contrastive Learning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과 </a:t>
            </a:r>
            <a:r>
              <a:rPr lang="en-US" altLang="ko-KR" sz="1400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Meta Pseudo labels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결합하여 기존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Contrastive Learning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들이 많은 데이터를 통해 학습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해야하는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문제를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Meta Pseudo Labels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로 해결함과 동시에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Meta Pseudo Labels 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모델의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generalization 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능력을 향상시킴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Supervised Contrastive Learning 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과정에서 기존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Meta Pseudo Labels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의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Uda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Loss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와 유사한 학습이 이루어짐으로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Uda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Loss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는 더 이상 사용하지 않음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370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6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Experiment</a:t>
            </a: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3006" y="824302"/>
            <a:ext cx="11107422" cy="3463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Dataset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데이터셋은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생성 모델의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performance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에 따른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1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세대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2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세대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, 3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세대로 나뉨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실험에는 현재 구할 수 있는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2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세대까지의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데이터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(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FaceForensics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++, DFDC, Celeb-DF, Celeb-A)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와 유튜브 및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CelebA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(real)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을 사용함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BC4506-3BB3-44CC-AF8C-3EB0EAD2A94A}"/>
              </a:ext>
            </a:extLst>
          </p:cNvPr>
          <p:cNvGrpSpPr/>
          <p:nvPr/>
        </p:nvGrpSpPr>
        <p:grpSpPr>
          <a:xfrm>
            <a:off x="913006" y="2533150"/>
            <a:ext cx="10223116" cy="3823200"/>
            <a:chOff x="324291" y="1438861"/>
            <a:chExt cx="8450248" cy="3156668"/>
          </a:xfrm>
          <a:solidFill>
            <a:schemeClr val="bg2">
              <a:lumMod val="75000"/>
              <a:alpha val="50223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02C1F0-A837-5ED7-E148-E69B8E6A40AE}"/>
                </a:ext>
              </a:extLst>
            </p:cNvPr>
            <p:cNvSpPr/>
            <p:nvPr/>
          </p:nvSpPr>
          <p:spPr>
            <a:xfrm>
              <a:off x="324291" y="1438861"/>
              <a:ext cx="1995778" cy="3156668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DFDC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2082F5-CED3-FCBE-8901-2512F567C350}"/>
                </a:ext>
              </a:extLst>
            </p:cNvPr>
            <p:cNvSpPr/>
            <p:nvPr/>
          </p:nvSpPr>
          <p:spPr>
            <a:xfrm>
              <a:off x="2475781" y="1438861"/>
              <a:ext cx="1995778" cy="3156668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FaceForensics</a:t>
              </a:r>
              <a:endParaRPr lang="en-K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1849CD-CA33-9263-839D-49F12E6586CE}"/>
                </a:ext>
              </a:extLst>
            </p:cNvPr>
            <p:cNvSpPr/>
            <p:nvPr/>
          </p:nvSpPr>
          <p:spPr>
            <a:xfrm>
              <a:off x="4627271" y="1438861"/>
              <a:ext cx="1995778" cy="3156668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StyleGAN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A2B90F-AFDE-5CCD-DB66-2D5CC540592D}"/>
                </a:ext>
              </a:extLst>
            </p:cNvPr>
            <p:cNvSpPr/>
            <p:nvPr/>
          </p:nvSpPr>
          <p:spPr>
            <a:xfrm>
              <a:off x="6778761" y="1438861"/>
              <a:ext cx="1995778" cy="3156668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A94E66-20A6-0881-0931-6C5026A66622}"/>
                </a:ext>
              </a:extLst>
            </p:cNvPr>
            <p:cNvGrpSpPr/>
            <p:nvPr/>
          </p:nvGrpSpPr>
          <p:grpSpPr>
            <a:xfrm>
              <a:off x="446338" y="2250431"/>
              <a:ext cx="1751684" cy="1771513"/>
              <a:chOff x="460895" y="2155067"/>
              <a:chExt cx="1751684" cy="1771513"/>
            </a:xfrm>
            <a:grpFill/>
          </p:grpSpPr>
          <p:pic>
            <p:nvPicPr>
              <p:cNvPr id="34" name="Picture 33" descr="A person with his mouth open&#10;&#10;Description automatically generated">
                <a:extLst>
                  <a:ext uri="{FF2B5EF4-FFF2-40B4-BE49-F238E27FC236}">
                    <a16:creationId xmlns:a16="http://schemas.microsoft.com/office/drawing/2014/main" id="{11005F7E-A754-CDA4-E06A-D069764DA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895" y="2155067"/>
                <a:ext cx="871157" cy="880232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5" name="Picture 34" descr="A person with short hair&#10;&#10;Description automatically generated">
                <a:extLst>
                  <a:ext uri="{FF2B5EF4-FFF2-40B4-BE49-F238E27FC236}">
                    <a16:creationId xmlns:a16="http://schemas.microsoft.com/office/drawing/2014/main" id="{5D19DB01-650F-56A6-30F6-11B199994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8125" y="2155067"/>
                <a:ext cx="874454" cy="893059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6" name="Picture 35" descr="A person with a red headband&#10;&#10;Description automatically generated">
                <a:extLst>
                  <a:ext uri="{FF2B5EF4-FFF2-40B4-BE49-F238E27FC236}">
                    <a16:creationId xmlns:a16="http://schemas.microsoft.com/office/drawing/2014/main" id="{FCEED5C9-D752-3701-2D7B-1903143E2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95" y="3019777"/>
                <a:ext cx="877228" cy="906803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7" name="Picture 36" descr="A person wearing glasses&#10;&#10;Description automatically generated">
                <a:extLst>
                  <a:ext uri="{FF2B5EF4-FFF2-40B4-BE49-F238E27FC236}">
                    <a16:creationId xmlns:a16="http://schemas.microsoft.com/office/drawing/2014/main" id="{EEAB2D1A-A288-12EA-B1DC-70F753BC7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2052" y="3046348"/>
                <a:ext cx="880232" cy="880232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AC4FB8A-BF8F-2DE3-7847-5DFF3DD2A1A7}"/>
                </a:ext>
              </a:extLst>
            </p:cNvPr>
            <p:cNvGrpSpPr/>
            <p:nvPr/>
          </p:nvGrpSpPr>
          <p:grpSpPr>
            <a:xfrm>
              <a:off x="2599215" y="2261193"/>
              <a:ext cx="1748909" cy="1748905"/>
              <a:chOff x="2514089" y="2184286"/>
              <a:chExt cx="1748909" cy="1748905"/>
            </a:xfrm>
            <a:grpFill/>
          </p:grpSpPr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3BF999A0-F8E4-926B-84D5-C45F682F2A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0340" y="2184286"/>
                <a:ext cx="868205" cy="874452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1" name="Picture 3">
                <a:extLst>
                  <a:ext uri="{FF2B5EF4-FFF2-40B4-BE49-F238E27FC236}">
                    <a16:creationId xmlns:a16="http://schemas.microsoft.com/office/drawing/2014/main" id="{87B6D897-70E3-60C1-E286-C6391888AF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8546" y="2184286"/>
                <a:ext cx="868379" cy="874452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2" name="Picture 5">
                <a:extLst>
                  <a:ext uri="{FF2B5EF4-FFF2-40B4-BE49-F238E27FC236}">
                    <a16:creationId xmlns:a16="http://schemas.microsoft.com/office/drawing/2014/main" id="{51E0DB26-4DFE-2953-E3EB-C61B21DE4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4089" y="3056891"/>
                <a:ext cx="874454" cy="874454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D59492A7-4479-1F13-32C6-4D75C70B2C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8545" y="3058738"/>
                <a:ext cx="874453" cy="874453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A362FA-7F61-8FA5-AC88-A6213825D695}"/>
                </a:ext>
              </a:extLst>
            </p:cNvPr>
            <p:cNvGrpSpPr/>
            <p:nvPr/>
          </p:nvGrpSpPr>
          <p:grpSpPr>
            <a:xfrm>
              <a:off x="6894604" y="2261193"/>
              <a:ext cx="1764092" cy="1764090"/>
              <a:chOff x="6888505" y="2052692"/>
              <a:chExt cx="1764092" cy="1764090"/>
            </a:xfrm>
            <a:grpFill/>
          </p:grpSpPr>
          <p:pic>
            <p:nvPicPr>
              <p:cNvPr id="25" name="Picture 24" descr="A person with her mouth open&#10;&#10;Description automatically generated">
                <a:extLst>
                  <a:ext uri="{FF2B5EF4-FFF2-40B4-BE49-F238E27FC236}">
                    <a16:creationId xmlns:a16="http://schemas.microsoft.com/office/drawing/2014/main" id="{2F9E1A73-BD9B-2261-082D-E6AEEB14C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88506" y="2052693"/>
                <a:ext cx="882045" cy="882045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26" name="Picture 25" descr="A person with his eyes closed&#10;&#10;Description automatically generated">
                <a:extLst>
                  <a:ext uri="{FF2B5EF4-FFF2-40B4-BE49-F238E27FC236}">
                    <a16:creationId xmlns:a16="http://schemas.microsoft.com/office/drawing/2014/main" id="{5009F80D-534A-B7AE-D113-4F811A174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70551" y="2052692"/>
                <a:ext cx="882046" cy="882046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28" name="Picture 27" descr="A person with his mouth open&#10;&#10;Description automatically generated">
                <a:extLst>
                  <a:ext uri="{FF2B5EF4-FFF2-40B4-BE49-F238E27FC236}">
                    <a16:creationId xmlns:a16="http://schemas.microsoft.com/office/drawing/2014/main" id="{3B446A0A-B0B2-02B4-2268-EA469E28C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8505" y="2934737"/>
                <a:ext cx="882045" cy="882045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29" name="Picture 28" descr="A close-up of a person&#10;&#10;Description automatically generated">
                <a:extLst>
                  <a:ext uri="{FF2B5EF4-FFF2-40B4-BE49-F238E27FC236}">
                    <a16:creationId xmlns:a16="http://schemas.microsoft.com/office/drawing/2014/main" id="{3F13878D-17D2-993F-47A8-36AA701A8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70550" y="2919038"/>
                <a:ext cx="882045" cy="897744"/>
              </a:xfrm>
              <a:prstGeom prst="rect">
                <a:avLst/>
              </a:prstGeom>
              <a:grpFill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</p:pic>
        </p:grpSp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AFBC42C5-6EEC-46F7-754D-56822D117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15"/>
            <a:stretch/>
          </p:blipFill>
          <p:spPr bwMode="auto">
            <a:xfrm>
              <a:off x="4718487" y="2250431"/>
              <a:ext cx="1813346" cy="1764090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73122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274" y="0"/>
            <a:ext cx="1021499" cy="1021500"/>
            <a:chOff x="0" y="0"/>
            <a:chExt cx="1021499" cy="1021500"/>
          </a:xfrm>
        </p:grpSpPr>
        <p:grpSp>
          <p:nvGrpSpPr>
            <p:cNvPr id="3" name="그룹 2"/>
            <p:cNvGrpSpPr/>
            <p:nvPr/>
          </p:nvGrpSpPr>
          <p:grpSpPr>
            <a:xfrm>
              <a:off x="0" y="0"/>
              <a:ext cx="1021499" cy="1021500"/>
              <a:chOff x="1375953" y="2903218"/>
              <a:chExt cx="1021499" cy="1021500"/>
            </a:xfrm>
          </p:grpSpPr>
          <p:sp>
            <p:nvSpPr>
              <p:cNvPr id="2" name="이등변 삼각형 1"/>
              <p:cNvSpPr/>
              <p:nvPr/>
            </p:nvSpPr>
            <p:spPr>
              <a:xfrm rot="5400000">
                <a:off x="1128096" y="315107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10800000">
                <a:off x="1375953" y="2903218"/>
                <a:ext cx="1021499" cy="525781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lgun Gothic" panose="020F0502020204030204"/>
                  <a:ea typeface="Malgun Gothic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 userDrawn="1"/>
          </p:nvSpPr>
          <p:spPr>
            <a:xfrm>
              <a:off x="0" y="91923"/>
              <a:ext cx="596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+mn-cs"/>
                </a:rPr>
                <a:t>6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B0604020202020204" pitchFamily="2" charset="-79"/>
                <a:ea typeface="바탕체" panose="02030609000101010101" pitchFamily="17" charset="-127"/>
                <a:cs typeface="Aharoni" panose="020B0604020202020204" pitchFamily="2" charset="-79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C1C7697-4163-451B-8804-30217B3157F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Malgun Gothic" panose="020F0502020204030204"/>
                <a:ea typeface="Malgun Gothic" panose="020B0503020000020004" pitchFamily="50" charset="-127"/>
                <a:cs typeface="+mn-cs"/>
              </a:r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7226" y="175633"/>
            <a:ext cx="5007338" cy="429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anose="02080604020202020204" pitchFamily="34" charset="0"/>
                <a:ea typeface="KoPub돋움체 Bold" panose="02020603020101020101" pitchFamily="18" charset="-127"/>
                <a:cs typeface="Arial" panose="02080604020202020204" pitchFamily="34" charset="0"/>
              </a:rPr>
              <a:t>Experiment</a:t>
            </a:r>
          </a:p>
        </p:txBody>
      </p:sp>
      <p:sp>
        <p:nvSpPr>
          <p:cNvPr id="22" name="이등변 삼각형 21"/>
          <p:cNvSpPr/>
          <p:nvPr/>
        </p:nvSpPr>
        <p:spPr>
          <a:xfrm>
            <a:off x="583835" y="175633"/>
            <a:ext cx="433390" cy="4296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129" y="720380"/>
            <a:ext cx="10895741" cy="3463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ko-KR" b="1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Results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실험 결과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FaceForensics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++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사용한 결과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(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실험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1)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와 모든 데이터를 섞어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Known/Unknown domain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능력 인 일반화된 검출 모델 평가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(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실험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2)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를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실험함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en-US" altLang="ko-KR" sz="1400" dirty="0">
              <a:ln>
                <a:solidFill>
                  <a:srgbClr val="000000">
                    <a:alpha val="0"/>
                  </a:srgb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Arial" panose="0208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실험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1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과 실험 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2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에서 </a:t>
            </a:r>
            <a:r>
              <a:rPr lang="en-US" altLang="ko-KR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SupCon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-MPL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이 기존 </a:t>
            </a:r>
            <a:r>
              <a:rPr lang="ko-KR" altLang="en-US" sz="1400" dirty="0" err="1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딥페이크</a:t>
            </a:r>
            <a:r>
              <a:rPr lang="ko-KR" altLang="en-US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 검출 모델보다 일반화된 성능의 모델을 학습함을 확인함</a:t>
            </a:r>
            <a:r>
              <a:rPr lang="en-US" altLang="ko-KR" sz="14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anose="02080604020202020204" pitchFamily="34" charset="0"/>
              </a:rPr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0DB29A-DDCE-4BB4-209A-8FD71F3144E3}"/>
              </a:ext>
            </a:extLst>
          </p:cNvPr>
          <p:cNvGrpSpPr/>
          <p:nvPr/>
        </p:nvGrpSpPr>
        <p:grpSpPr>
          <a:xfrm>
            <a:off x="2111032" y="2365589"/>
            <a:ext cx="7841344" cy="4238650"/>
            <a:chOff x="3334684" y="1178100"/>
            <a:chExt cx="8328162" cy="4501800"/>
          </a:xfrm>
        </p:grpSpPr>
        <p:pic>
          <p:nvPicPr>
            <p:cNvPr id="8" name="Picture 7" descr="A table with numbers and a few words&#10;&#10;Description automatically generated with medium confidence">
              <a:extLst>
                <a:ext uri="{FF2B5EF4-FFF2-40B4-BE49-F238E27FC236}">
                  <a16:creationId xmlns:a16="http://schemas.microsoft.com/office/drawing/2014/main" id="{F659698B-0BAC-3934-33A8-4C3840B3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08" y="3788044"/>
              <a:ext cx="8262256" cy="18918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397DDD-6843-D6D9-8E4F-40119E36E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9"/>
            <a:stretch/>
          </p:blipFill>
          <p:spPr>
            <a:xfrm>
              <a:off x="3334684" y="1178100"/>
              <a:ext cx="8328162" cy="2522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12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591</Words>
  <Application>Microsoft Macintosh PowerPoint</Application>
  <PresentationFormat>Widescreen</PresentationFormat>
  <Paragraphs>87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DejaVu Math TeX Gyre</vt:lpstr>
      <vt:lpstr>휴먼둥근헤드라인</vt:lpstr>
      <vt:lpstr>KoPub돋움체 Medium</vt:lpstr>
      <vt:lpstr>Malgun Gothic</vt:lpstr>
      <vt:lpstr>Malgun Gothic</vt:lpstr>
      <vt:lpstr>Söhne</vt:lpstr>
      <vt:lpstr>Aharoni</vt:lpstr>
      <vt:lpstr>Arial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이석환</dc:creator>
  <cp:lastModifiedBy>m004972</cp:lastModifiedBy>
  <cp:revision>681</cp:revision>
  <dcterms:created xsi:type="dcterms:W3CDTF">2024-01-30T04:32:24Z</dcterms:created>
  <dcterms:modified xsi:type="dcterms:W3CDTF">2024-03-09T11:37:21Z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